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08" r:id="rId2"/>
    <p:sldId id="409" r:id="rId3"/>
    <p:sldId id="419" r:id="rId4"/>
    <p:sldId id="423" r:id="rId5"/>
    <p:sldId id="424" r:id="rId6"/>
    <p:sldId id="426" r:id="rId7"/>
    <p:sldId id="451" r:id="rId8"/>
    <p:sldId id="433" r:id="rId9"/>
    <p:sldId id="438" r:id="rId10"/>
  </p:sldIdLst>
  <p:sldSz cx="9144000" cy="6858000" type="screen4x3"/>
  <p:notesSz cx="9236075" cy="6950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38"/>
    <a:srgbClr val="FDEFE3"/>
    <a:srgbClr val="FFFF66"/>
    <a:srgbClr val="4D4D4D"/>
    <a:srgbClr val="969696"/>
    <a:srgbClr val="6F1239"/>
    <a:srgbClr val="990033"/>
    <a:srgbClr val="00FF00"/>
    <a:srgbClr val="126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2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112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14" tIns="45808" rIns="91614" bIns="45808" numCol="1" anchor="t" anchorCtr="0" compatLnSpc="1">
            <a:prstTxWarp prst="textNoShape">
              <a:avLst/>
            </a:prstTxWarp>
          </a:bodyPr>
          <a:lstStyle>
            <a:lvl1pPr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5232106" y="0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14" tIns="45808" rIns="91614" bIns="45808" numCol="1" anchor="t" anchorCtr="0" compatLnSpc="1">
            <a:prstTxWarp prst="textNoShape">
              <a:avLst/>
            </a:prstTxWarp>
          </a:bodyPr>
          <a:lstStyle>
            <a:lvl1pPr algn="r"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D50DA2A-507B-4DFE-AD80-14524E333B30}" type="datetimeFigureOut">
              <a:rPr lang="en-US"/>
              <a:pPr>
                <a:defRPr/>
              </a:pPr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6601504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14" tIns="45808" rIns="91614" bIns="45808" numCol="1" anchor="b" anchorCtr="0" compatLnSpc="1">
            <a:prstTxWarp prst="textNoShape">
              <a:avLst/>
            </a:prstTxWarp>
          </a:bodyPr>
          <a:lstStyle>
            <a:lvl1pPr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5232106" y="6601504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14" tIns="45808" rIns="91614" bIns="45808" numCol="1" anchor="b" anchorCtr="0" compatLnSpc="1">
            <a:prstTxWarp prst="textNoShape">
              <a:avLst/>
            </a:prstTxWarp>
          </a:bodyPr>
          <a:lstStyle>
            <a:lvl1pPr algn="r"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856052E-33A0-41A5-AB03-910099190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6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07" tIns="46504" rIns="93007" bIns="46504" numCol="1" anchor="t" anchorCtr="0" compatLnSpc="1">
            <a:prstTxWarp prst="textNoShape">
              <a:avLst/>
            </a:prstTxWarp>
          </a:bodyPr>
          <a:lstStyle>
            <a:lvl1pPr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232106" y="0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07" tIns="46504" rIns="93007" bIns="46504" numCol="1" anchor="t" anchorCtr="0" compatLnSpc="1">
            <a:prstTxWarp prst="textNoShape">
              <a:avLst/>
            </a:prstTxWarp>
          </a:bodyPr>
          <a:lstStyle>
            <a:lvl1pPr algn="r"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4BFBA2E9-3C06-40D1-908F-DBE77FC23FD6}" type="datetimeFigureOut">
              <a:rPr lang="en-US"/>
              <a:pPr>
                <a:defRPr/>
              </a:pPr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79725" y="520700"/>
            <a:ext cx="3476625" cy="2606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32" tIns="46016" rIns="92032" bIns="4601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23190" y="3301939"/>
            <a:ext cx="7389696" cy="312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07" tIns="46504" rIns="93007" bIns="465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601504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07" tIns="46504" rIns="93007" bIns="46504" numCol="1" anchor="b" anchorCtr="0" compatLnSpc="1">
            <a:prstTxWarp prst="textNoShape">
              <a:avLst/>
            </a:prstTxWarp>
          </a:bodyPr>
          <a:lstStyle>
            <a:lvl1pPr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232106" y="6601504"/>
            <a:ext cx="4001882" cy="3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07" tIns="46504" rIns="93007" bIns="46504" numCol="1" anchor="b" anchorCtr="0" compatLnSpc="1">
            <a:prstTxWarp prst="textNoShape">
              <a:avLst/>
            </a:prstTxWarp>
          </a:bodyPr>
          <a:lstStyle>
            <a:lvl1pPr algn="r" defTabSz="91597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2B4EA52-B5C8-4BEA-A881-6DC04FAC0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460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AD40C-87FF-4FEC-A787-D176D51AF8D8}" type="slidenum">
              <a:rPr lang="en-US"/>
              <a:pPr/>
              <a:t>5</a:t>
            </a:fld>
            <a:endParaRPr lang="en-US"/>
          </a:p>
        </p:txBody>
      </p:sp>
      <p:sp>
        <p:nvSpPr>
          <p:cNvPr id="485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81313" y="520700"/>
            <a:ext cx="3476625" cy="2608263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85379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01761"/>
            <a:ext cx="7388860" cy="3127297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7" tIns="46154" rIns="92307" bIns="46154"/>
          <a:lstStyle/>
          <a:p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5231638" y="6601147"/>
            <a:ext cx="4002300" cy="347742"/>
          </a:xfrm>
          <a:prstGeom prst="rect">
            <a:avLst/>
          </a:prstGeom>
          <a:noFill/>
        </p:spPr>
        <p:txBody>
          <a:bodyPr lIns="92307" tIns="46154" rIns="92307" bIns="46154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B3E422D-7912-43AE-BA0C-3857F9233D74}" type="slidenum">
              <a:rPr lang="en-US" sz="1200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sz="1200">
              <a:latin typeface="+mn-l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168" y="2438827"/>
            <a:ext cx="7772400" cy="1470025"/>
          </a:xfrm>
        </p:spPr>
        <p:txBody>
          <a:bodyPr/>
          <a:lstStyle>
            <a:lvl1pPr>
              <a:defRPr>
                <a:solidFill>
                  <a:srgbClr val="6600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483" y="4003211"/>
            <a:ext cx="7272669" cy="73891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34794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49864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65931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9" name="Picture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6861175" y="6300788"/>
            <a:ext cx="1819275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BECC8-F98B-4F7D-9B9E-32F3A3CE358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86184"/>
            <a:ext cx="1720735" cy="4530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 kern="1200" dirty="0">
          <a:solidFill>
            <a:srgbClr val="860038"/>
          </a:solidFill>
          <a:latin typeface="Arial Narrow" pitchFamily="34" charset="0"/>
          <a:ea typeface="Calibri" pitchFamily="34" charset="0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  <a:ea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  <a:ea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  <a:ea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  <a:ea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860038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60038"/>
        </a:buClr>
        <a:buFont typeface="Wingdings" pitchFamily="2" charset="2"/>
        <a:buChar char="§"/>
        <a:defRPr sz="2400" kern="1200">
          <a:solidFill>
            <a:srgbClr val="595959"/>
          </a:solidFill>
          <a:latin typeface="Arial Narrow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60038"/>
        </a:buClr>
        <a:buFont typeface="Arial" charset="0"/>
        <a:buChar char="–"/>
        <a:defRPr sz="2000" kern="1200">
          <a:solidFill>
            <a:srgbClr val="595959"/>
          </a:solidFill>
          <a:latin typeface="Arial Narrow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60038"/>
        </a:buClr>
        <a:buFont typeface="Arial" charset="0"/>
        <a:buChar char="•"/>
        <a:defRPr kern="1200">
          <a:solidFill>
            <a:srgbClr val="595959"/>
          </a:solidFill>
          <a:latin typeface="Arial Narrow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60038"/>
        </a:buClr>
        <a:buFont typeface="Arial" charset="0"/>
        <a:buChar char="–"/>
        <a:defRPr sz="1600" kern="1200">
          <a:solidFill>
            <a:srgbClr val="595959"/>
          </a:solidFill>
          <a:latin typeface="Arial Narrow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60038"/>
        </a:buClr>
        <a:buFont typeface="Arial" charset="0"/>
        <a:buChar char="»"/>
        <a:defRPr sz="1600" kern="1200">
          <a:solidFill>
            <a:srgbClr val="595959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3"/>
          <p:cNvSpPr>
            <a:spLocks noGrp="1"/>
          </p:cNvSpPr>
          <p:nvPr>
            <p:ph type="ctrTitle" idx="4294967295"/>
          </p:nvPr>
        </p:nvSpPr>
        <p:spPr>
          <a:xfrm>
            <a:off x="662813" y="1389412"/>
            <a:ext cx="7772400" cy="1470025"/>
          </a:xfrm>
        </p:spPr>
        <p:txBody>
          <a:bodyPr/>
          <a:lstStyle/>
          <a:p>
            <a:pPr eaLnBrk="1" hangingPunct="1"/>
            <a:r>
              <a:rPr sz="2800" dirty="0">
                <a:solidFill>
                  <a:srgbClr val="660033"/>
                </a:solidFill>
              </a:rPr>
              <a:t>Sanjel 101 – Sanjel Overview</a:t>
            </a:r>
            <a:br>
              <a:rPr sz="2800" dirty="0">
                <a:solidFill>
                  <a:srgbClr val="660033"/>
                </a:solidFill>
              </a:rPr>
            </a:br>
            <a:br>
              <a:rPr sz="2800" dirty="0">
                <a:solidFill>
                  <a:srgbClr val="660033"/>
                </a:solidFill>
              </a:rPr>
            </a:br>
            <a:r>
              <a:rPr sz="2000" dirty="0">
                <a:solidFill>
                  <a:srgbClr val="660033"/>
                </a:solidFill>
              </a:rPr>
              <a:t>Presented by </a:t>
            </a:r>
            <a:r>
              <a:rPr lang="en-US" sz="2000" dirty="0">
                <a:solidFill>
                  <a:srgbClr val="660033"/>
                </a:solidFill>
              </a:rPr>
              <a:t>Adam Wang</a:t>
            </a:r>
            <a:endParaRPr sz="2000" dirty="0">
              <a:solidFill>
                <a:srgbClr val="660033"/>
              </a:solidFill>
            </a:endParaRPr>
          </a:p>
        </p:txBody>
      </p:sp>
      <p:sp>
        <p:nvSpPr>
          <p:cNvPr id="6146" name="Subtitle 1"/>
          <p:cNvSpPr>
            <a:spLocks noGrp="1"/>
          </p:cNvSpPr>
          <p:nvPr>
            <p:ph type="subTitle" idx="4294967295"/>
          </p:nvPr>
        </p:nvSpPr>
        <p:spPr>
          <a:xfrm>
            <a:off x="681038" y="4003675"/>
            <a:ext cx="7272337" cy="738188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endParaRPr lang="en-US" sz="2000" dirty="0">
              <a:solidFill>
                <a:srgbClr val="898989"/>
              </a:solidFill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898989"/>
                </a:solidFill>
              </a:rPr>
              <a:t>July 14, 2017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000" dirty="0">
              <a:solidFill>
                <a:srgbClr val="898989"/>
              </a:solidFill>
            </a:endParaRPr>
          </a:p>
        </p:txBody>
      </p:sp>
      <p:pic>
        <p:nvPicPr>
          <p:cNvPr id="4098" name="Picture 2" descr="X:\Marketing\Photo Library\Complete Library\5 - Service Lines\B - Cementing\Sanjel Canada\5_B_CAN_1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10" y="1389412"/>
            <a:ext cx="3186544" cy="477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t>Corporate Overview</a:t>
            </a:r>
          </a:p>
        </p:txBody>
      </p:sp>
      <p:sp>
        <p:nvSpPr>
          <p:cNvPr id="7349" name="Rectangle 181"/>
          <p:cNvSpPr>
            <a:spLocks noChangeArrowheads="1"/>
          </p:cNvSpPr>
          <p:nvPr/>
        </p:nvSpPr>
        <p:spPr bwMode="auto">
          <a:xfrm>
            <a:off x="549275" y="1296988"/>
            <a:ext cx="4913313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860038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</a:rPr>
              <a:t>Specialized global energy service company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860038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</a:rPr>
              <a:t>Privately-owned, Canadian-based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860038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</a:rPr>
              <a:t>9 district offices in western Canada</a:t>
            </a:r>
          </a:p>
          <a:p>
            <a:pPr eaLnBrk="0" hangingPunct="0">
              <a:spcBef>
                <a:spcPct val="20000"/>
              </a:spcBef>
              <a:buClr>
                <a:srgbClr val="860038"/>
              </a:buClr>
            </a:pPr>
            <a:endParaRPr lang="en-US" sz="2400" dirty="0">
              <a:solidFill>
                <a:srgbClr val="595959"/>
              </a:solidFill>
            </a:endParaRPr>
          </a:p>
        </p:txBody>
      </p:sp>
      <p:pic>
        <p:nvPicPr>
          <p:cNvPr id="7350" name="Picture 182" descr="Sanjel Fra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4575" y="1247775"/>
            <a:ext cx="2378075" cy="4351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3" name="Rectangle 3"/>
          <p:cNvSpPr>
            <a:spLocks noGrp="1" noChangeArrowheads="1"/>
          </p:cNvSpPr>
          <p:nvPr>
            <p:ph type="title"/>
          </p:nvPr>
        </p:nvSpPr>
        <p:spPr>
          <a:xfrm>
            <a:off x="601662" y="338678"/>
            <a:ext cx="5368925" cy="579437"/>
          </a:xfrm>
        </p:spPr>
        <p:txBody>
          <a:bodyPr/>
          <a:lstStyle/>
          <a:p>
            <a:r>
              <a:rPr lang="en-US" dirty="0"/>
              <a:t>Sanjel Canada District Locations</a:t>
            </a:r>
          </a:p>
        </p:txBody>
      </p:sp>
      <p:sp>
        <p:nvSpPr>
          <p:cNvPr id="471046" name="Text Box 6"/>
          <p:cNvSpPr txBox="1">
            <a:spLocks noChangeArrowheads="1"/>
          </p:cNvSpPr>
          <p:nvPr/>
        </p:nvSpPr>
        <p:spPr bwMode="auto">
          <a:xfrm>
            <a:off x="3539100" y="5100700"/>
            <a:ext cx="2867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66666"/>
                </a:solidFill>
                <a:latin typeface="Arial Narrow" pitchFamily="34" charset="0"/>
              </a:rPr>
              <a:t>*   Global and Canadian Head Office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43CB-1E0B-4EAB-B8BE-E6924513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93" y="1227468"/>
            <a:ext cx="7147740" cy="47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2130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7" name="Rectangle 3"/>
          <p:cNvSpPr>
            <a:spLocks noGrp="1" noChangeArrowheads="1"/>
          </p:cNvSpPr>
          <p:nvPr>
            <p:ph type="title"/>
          </p:nvPr>
        </p:nvSpPr>
        <p:spPr>
          <a:xfrm>
            <a:off x="714375" y="503340"/>
            <a:ext cx="2333625" cy="579438"/>
          </a:xfrm>
          <a:noFill/>
          <a:ln/>
        </p:spPr>
        <p:txBody>
          <a:bodyPr/>
          <a:lstStyle/>
          <a:p>
            <a:r>
              <a:rPr lang="en-US" dirty="0"/>
              <a:t>Service Lines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331769"/>
            <a:ext cx="8258175" cy="32402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dirty="0">
                <a:latin typeface="Arial Narrow" pitchFamily="34" charset="0"/>
              </a:rPr>
              <a:t>Specialized energy solutions in two service lines:  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600" dirty="0">
                <a:latin typeface="Arial Narrow" pitchFamily="34" charset="0"/>
              </a:rPr>
              <a:t>Acidizing 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600" dirty="0">
                <a:latin typeface="Arial Narrow" pitchFamily="34" charset="0"/>
              </a:rPr>
              <a:t>Cementing</a:t>
            </a:r>
          </a:p>
          <a:p>
            <a:pPr>
              <a:buFontTx/>
              <a:buNone/>
            </a:pPr>
            <a:endParaRPr lang="en-US" dirty="0">
              <a:latin typeface="Arial Narrow" pitchFamily="34" charset="0"/>
            </a:endParaRPr>
          </a:p>
        </p:txBody>
      </p:sp>
      <p:pic>
        <p:nvPicPr>
          <p:cNvPr id="3074" name="Picture 2" descr="X:\Marketing\Photo Library\Complete Library\5 - Service Lines\B - Cementing\Sanjel Canada\5_B_CAN_2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7" y="4291095"/>
            <a:ext cx="2280062" cy="171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70165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7" name="Title 3"/>
          <p:cNvSpPr>
            <a:spLocks noGrp="1"/>
          </p:cNvSpPr>
          <p:nvPr>
            <p:ph type="title" idx="4294967295"/>
          </p:nvPr>
        </p:nvSpPr>
        <p:spPr>
          <a:xfrm>
            <a:off x="476250" y="389928"/>
            <a:ext cx="4981575" cy="579437"/>
          </a:xfrm>
        </p:spPr>
        <p:txBody>
          <a:bodyPr/>
          <a:lstStyle/>
          <a:p>
            <a:r>
              <a:rPr lang="en-US" dirty="0"/>
              <a:t>Sanjel Service Lines Overview</a:t>
            </a:r>
          </a:p>
        </p:txBody>
      </p:sp>
      <p:grpSp>
        <p:nvGrpSpPr>
          <p:cNvPr id="26629" name="Group 2"/>
          <p:cNvGrpSpPr>
            <a:grpSpLocks/>
          </p:cNvGrpSpPr>
          <p:nvPr/>
        </p:nvGrpSpPr>
        <p:grpSpPr bwMode="auto">
          <a:xfrm>
            <a:off x="476250" y="1404938"/>
            <a:ext cx="8223250" cy="820737"/>
            <a:chOff x="476250" y="2282507"/>
            <a:chExt cx="8223393" cy="821055"/>
          </a:xfrm>
        </p:grpSpPr>
        <p:pic>
          <p:nvPicPr>
            <p:cNvPr id="484362" name="Picture 6" descr="Cement-Main-Fin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" y="2282507"/>
              <a:ext cx="923925" cy="821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422416" y="2282507"/>
              <a:ext cx="7277227" cy="8115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r>
                <a:rPr lang="en-US" sz="1800" b="0" dirty="0">
                  <a:solidFill>
                    <a:srgbClr val="860038"/>
                  </a:solidFill>
                  <a:cs typeface="Arial" charset="0"/>
                </a:rPr>
                <a:t>Cementing</a:t>
              </a:r>
              <a:r>
                <a:rPr lang="en-US" sz="1400" b="0" dirty="0">
                  <a:solidFill>
                    <a:srgbClr val="7F7F7F"/>
                  </a:solidFill>
                  <a:cs typeface="Arial" charset="0"/>
                </a:rPr>
                <a:t>  </a:t>
              </a:r>
              <a:r>
                <a:rPr lang="en-US" sz="1400" b="0" dirty="0">
                  <a:solidFill>
                    <a:srgbClr val="666666"/>
                  </a:solidFill>
                  <a:cs typeface="Arial" charset="0"/>
                </a:rPr>
                <a:t>A decade of being the largest cementing services company in Canada requires proactive solutions and consistent performance. Established resources and technology to provide services on 350+ rigs globally.</a:t>
              </a:r>
            </a:p>
          </p:txBody>
        </p:sp>
      </p:grpSp>
      <p:grpSp>
        <p:nvGrpSpPr>
          <p:cNvPr id="26630" name="Group 12"/>
          <p:cNvGrpSpPr>
            <a:grpSpLocks/>
          </p:cNvGrpSpPr>
          <p:nvPr/>
        </p:nvGrpSpPr>
        <p:grpSpPr bwMode="auto">
          <a:xfrm>
            <a:off x="476250" y="2332038"/>
            <a:ext cx="8223250" cy="823912"/>
            <a:chOff x="476249" y="3210615"/>
            <a:chExt cx="8223394" cy="823856"/>
          </a:xfrm>
        </p:grpSpPr>
        <p:pic>
          <p:nvPicPr>
            <p:cNvPr id="484365" name="Picture 10" descr="Acidiz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49" y="3213416"/>
              <a:ext cx="923925" cy="821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422416" y="3210615"/>
              <a:ext cx="7277227" cy="811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r>
                <a:rPr lang="en-US" sz="1800" b="0" dirty="0">
                  <a:solidFill>
                    <a:srgbClr val="860038"/>
                  </a:solidFill>
                  <a:cs typeface="Arial" charset="0"/>
                </a:rPr>
                <a:t>Acidizing</a:t>
              </a:r>
              <a:r>
                <a:rPr lang="en-US" sz="1400" b="0" dirty="0">
                  <a:solidFill>
                    <a:srgbClr val="7F7F7F"/>
                  </a:solidFill>
                  <a:cs typeface="Arial" charset="0"/>
                </a:rPr>
                <a:t>  </a:t>
              </a:r>
              <a:r>
                <a:rPr lang="en-US" sz="1400" b="0" dirty="0">
                  <a:solidFill>
                    <a:srgbClr val="666666"/>
                  </a:solidFill>
                  <a:cs typeface="Arial" charset="0"/>
                </a:rPr>
                <a:t>Sanjel offers an extensive array of acidizing services along with proprietary blends and additives designed to help our customers realize the full potential of their wells productivity.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433394"/>
      </p:ext>
    </p:extLst>
  </p:cSld>
  <p:clrMapOvr>
    <a:masterClrMapping/>
  </p:clrMapOvr>
  <p:transition spd="slow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624013"/>
            <a:ext cx="6511925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3571" name="Title 3"/>
          <p:cNvSpPr>
            <a:spLocks noGrp="1"/>
          </p:cNvSpPr>
          <p:nvPr>
            <p:ph type="title" idx="4294967295"/>
          </p:nvPr>
        </p:nvSpPr>
        <p:spPr>
          <a:xfrm>
            <a:off x="457200" y="447675"/>
            <a:ext cx="8229600" cy="579438"/>
          </a:xfrm>
        </p:spPr>
        <p:txBody>
          <a:bodyPr wrap="square" anchor="ctr"/>
          <a:lstStyle/>
          <a:p>
            <a:r>
              <a:rPr lang="en-US"/>
              <a:t>Cementing Technology</a:t>
            </a:r>
          </a:p>
        </p:txBody>
      </p:sp>
      <p:pic>
        <p:nvPicPr>
          <p:cNvPr id="493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70746" r="82874" b="14156"/>
          <a:stretch>
            <a:fillRect/>
          </a:stretch>
        </p:blipFill>
        <p:spPr bwMode="auto">
          <a:xfrm>
            <a:off x="820738" y="4216400"/>
            <a:ext cx="181610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35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70959" r="81976" b="14520"/>
          <a:stretch>
            <a:fillRect/>
          </a:stretch>
        </p:blipFill>
        <p:spPr bwMode="auto">
          <a:xfrm>
            <a:off x="6448425" y="4683125"/>
            <a:ext cx="19780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357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846263"/>
            <a:ext cx="231140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643563" y="4154488"/>
            <a:ext cx="379412" cy="36195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b="0"/>
          </a:p>
        </p:txBody>
      </p:sp>
      <p:cxnSp>
        <p:nvCxnSpPr>
          <p:cNvPr id="7" name="Straight Connector 6"/>
          <p:cNvCxnSpPr>
            <a:stCxn id="5" idx="4"/>
          </p:cNvCxnSpPr>
          <p:nvPr/>
        </p:nvCxnSpPr>
        <p:spPr>
          <a:xfrm>
            <a:off x="5832475" y="4516438"/>
            <a:ext cx="615950" cy="71913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289300" y="4125913"/>
            <a:ext cx="379413" cy="36195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b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H="1">
            <a:off x="2636838" y="4435475"/>
            <a:ext cx="708025" cy="3556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118100" y="2808288"/>
            <a:ext cx="379413" cy="36353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b="0"/>
          </a:p>
        </p:txBody>
      </p:sp>
      <p:cxnSp>
        <p:nvCxnSpPr>
          <p:cNvPr id="19" name="Straight Connector 18"/>
          <p:cNvCxnSpPr>
            <a:stCxn id="18" idx="6"/>
          </p:cNvCxnSpPr>
          <p:nvPr/>
        </p:nvCxnSpPr>
        <p:spPr>
          <a:xfrm flipV="1">
            <a:off x="5497513" y="2601913"/>
            <a:ext cx="784225" cy="38893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47892"/>
      </p:ext>
    </p:extLst>
  </p:cSld>
  <p:clrMapOvr>
    <a:masterClrMapping/>
  </p:clrMapOvr>
  <p:transition spd="slow" advClick="0" advTm="9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Text Box 2"/>
          <p:cNvSpPr txBox="1">
            <a:spLocks noChangeArrowheads="1"/>
          </p:cNvSpPr>
          <p:nvPr/>
        </p:nvSpPr>
        <p:spPr bwMode="auto">
          <a:xfrm>
            <a:off x="3286125" y="6486525"/>
            <a:ext cx="567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spcAft>
                <a:spcPts val="400"/>
              </a:spcAft>
            </a:pP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</a:rPr>
              <a:t>Acidizing  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</a:rPr>
              <a:t>  Cementing  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</a:rPr>
              <a:t>  Coiled Tubing  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</a:rPr>
              <a:t>  Fracturing  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900" b="0" dirty="0">
                <a:solidFill>
                  <a:schemeClr val="bg2"/>
                </a:solidFill>
                <a:latin typeface="Swis721 Cn BT" pitchFamily="34" charset="0"/>
              </a:rPr>
              <a:t>  Nitrogen  |  </a:t>
            </a:r>
            <a:r>
              <a:rPr lang="en-US" sz="1000" dirty="0">
                <a:solidFill>
                  <a:schemeClr val="bg2"/>
                </a:solidFill>
                <a:latin typeface="Swis721 Cn BT" pitchFamily="34" charset="0"/>
              </a:rPr>
              <a:t>Canada  </a:t>
            </a:r>
            <a:r>
              <a:rPr lang="en-US" sz="100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1000" dirty="0">
                <a:solidFill>
                  <a:schemeClr val="bg2"/>
                </a:solidFill>
                <a:latin typeface="Swis721 Cn BT" pitchFamily="34" charset="0"/>
              </a:rPr>
              <a:t>  USA  </a:t>
            </a:r>
            <a:r>
              <a:rPr lang="en-US" sz="1000" dirty="0">
                <a:solidFill>
                  <a:schemeClr val="bg2"/>
                </a:solidFill>
                <a:latin typeface="Swis721 Cn BT" pitchFamily="34" charset="0"/>
                <a:sym typeface="Wingdings 2" pitchFamily="18" charset="2"/>
              </a:rPr>
              <a:t></a:t>
            </a:r>
            <a:r>
              <a:rPr lang="en-US" sz="1000" dirty="0">
                <a:solidFill>
                  <a:schemeClr val="bg2"/>
                </a:solidFill>
                <a:latin typeface="Swis721 Cn BT" pitchFamily="34" charset="0"/>
              </a:rPr>
              <a:t>  International</a:t>
            </a:r>
            <a:endParaRPr lang="en-US" sz="1000" b="0" dirty="0">
              <a:solidFill>
                <a:schemeClr val="bg2"/>
              </a:solidFill>
              <a:latin typeface="Times" pitchFamily="18" charset="0"/>
            </a:endParaRP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title"/>
          </p:nvPr>
        </p:nvSpPr>
        <p:spPr>
          <a:xfrm>
            <a:off x="714375" y="503340"/>
            <a:ext cx="7052087" cy="579438"/>
          </a:xfrm>
          <a:noFill/>
          <a:ln/>
        </p:spPr>
        <p:txBody>
          <a:bodyPr/>
          <a:lstStyle/>
          <a:p>
            <a:r>
              <a:rPr lang="en-US" dirty="0"/>
              <a:t>High Level Job Life Cycle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311275"/>
            <a:ext cx="6327826" cy="467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47647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Title 1"/>
          <p:cNvSpPr>
            <a:spLocks noGrp="1"/>
          </p:cNvSpPr>
          <p:nvPr>
            <p:ph type="title" idx="4294967295"/>
          </p:nvPr>
        </p:nvSpPr>
        <p:spPr>
          <a:xfrm>
            <a:off x="457200" y="547688"/>
            <a:ext cx="8229600" cy="579437"/>
          </a:xfrm>
        </p:spPr>
        <p:txBody>
          <a:bodyPr wrap="square" anchor="ctr"/>
          <a:lstStyle/>
          <a:p>
            <a:pPr eaLnBrk="1" hangingPunct="1"/>
            <a:r>
              <a:rPr lang="en-US"/>
              <a:t>Operations Support Infrastructure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5525" y="1377950"/>
            <a:ext cx="1638300" cy="655638"/>
          </a:xfrm>
          <a:prstGeom prst="roundRect">
            <a:avLst/>
          </a:prstGeom>
          <a:solidFill>
            <a:srgbClr val="860038"/>
          </a:solidFill>
          <a:ln>
            <a:solidFill>
              <a:srgbClr val="86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bg1"/>
                </a:solidFill>
              </a:rPr>
              <a:t>Equipment Engineering</a:t>
            </a:r>
          </a:p>
        </p:txBody>
      </p:sp>
      <p:pic>
        <p:nvPicPr>
          <p:cNvPr id="491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2" r="54530"/>
          <a:stretch>
            <a:fillRect/>
          </a:stretch>
        </p:blipFill>
        <p:spPr bwMode="auto">
          <a:xfrm>
            <a:off x="862013" y="4638675"/>
            <a:ext cx="18938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25" name="Rounded Rectangle 6"/>
          <p:cNvSpPr>
            <a:spLocks noChangeArrowheads="1"/>
          </p:cNvSpPr>
          <p:nvPr/>
        </p:nvSpPr>
        <p:spPr bwMode="auto">
          <a:xfrm>
            <a:off x="1025525" y="2116138"/>
            <a:ext cx="1638300" cy="20097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Sanjel equipment designs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Lower total cost of ownership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Extended Asset Life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Fabrication &amp; Manufacturing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95588" y="1377950"/>
            <a:ext cx="1636712" cy="655638"/>
          </a:xfrm>
          <a:prstGeom prst="roundRect">
            <a:avLst/>
          </a:prstGeom>
          <a:solidFill>
            <a:srgbClr val="860038"/>
          </a:solidFill>
          <a:ln>
            <a:solidFill>
              <a:srgbClr val="86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bg1"/>
                </a:solidFill>
              </a:rPr>
              <a:t>Technology Center</a:t>
            </a:r>
          </a:p>
        </p:txBody>
      </p:sp>
      <p:pic>
        <p:nvPicPr>
          <p:cNvPr id="491527" name="Picture 5" descr="_MG_33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4638675"/>
            <a:ext cx="1581150" cy="131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28" name="Rectangle 3"/>
          <p:cNvSpPr>
            <a:spLocks noChangeArrowheads="1"/>
          </p:cNvSpPr>
          <p:nvPr/>
        </p:nvSpPr>
        <p:spPr bwMode="auto">
          <a:xfrm>
            <a:off x="2795588" y="2152650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Develops technology to provide global oilfield chemical solutions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24/7 ongoing technical support for field operations 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Quality assurance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Technical training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84700" y="1377950"/>
            <a:ext cx="1638300" cy="655638"/>
          </a:xfrm>
          <a:prstGeom prst="roundRect">
            <a:avLst/>
          </a:prstGeom>
          <a:solidFill>
            <a:srgbClr val="860038"/>
          </a:solidFill>
          <a:ln>
            <a:solidFill>
              <a:srgbClr val="86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bg1"/>
                </a:solidFill>
              </a:rPr>
              <a:t>World Class Laboratories</a:t>
            </a:r>
          </a:p>
        </p:txBody>
      </p:sp>
      <p:pic>
        <p:nvPicPr>
          <p:cNvPr id="4915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4613275"/>
            <a:ext cx="1719262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0804">
            <a:off x="4186238" y="4794250"/>
            <a:ext cx="1827212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32" name="Rectangle 14"/>
          <p:cNvSpPr>
            <a:spLocks noChangeArrowheads="1"/>
          </p:cNvSpPr>
          <p:nvPr/>
        </p:nvSpPr>
        <p:spPr bwMode="auto">
          <a:xfrm>
            <a:off x="4584700" y="2141538"/>
            <a:ext cx="16383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Cementing, Stimulation, Research and Environmental labs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Patented Technologies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Timely solutions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59525" y="1377950"/>
            <a:ext cx="1638300" cy="655638"/>
          </a:xfrm>
          <a:prstGeom prst="roundRect">
            <a:avLst/>
          </a:prstGeom>
          <a:solidFill>
            <a:srgbClr val="860038"/>
          </a:solidFill>
          <a:ln>
            <a:solidFill>
              <a:srgbClr val="860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bg1"/>
                </a:solidFill>
              </a:rPr>
              <a:t>Training Centers</a:t>
            </a:r>
          </a:p>
        </p:txBody>
      </p:sp>
      <p:sp>
        <p:nvSpPr>
          <p:cNvPr id="491534" name="Rectangle 17"/>
          <p:cNvSpPr>
            <a:spLocks noChangeArrowheads="1"/>
          </p:cNvSpPr>
          <p:nvPr/>
        </p:nvSpPr>
        <p:spPr bwMode="auto">
          <a:xfrm>
            <a:off x="6359525" y="2152650"/>
            <a:ext cx="1638300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Training Simulators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Accelerate personnel growth</a:t>
            </a:r>
          </a:p>
          <a:p>
            <a:pPr marL="171450" indent="-171450" eaLnBrk="1" hangingPunct="1">
              <a:spcBef>
                <a:spcPct val="20000"/>
              </a:spcBef>
              <a:buClr>
                <a:srgbClr val="860038"/>
              </a:buClr>
              <a:buFont typeface="Arial" pitchFamily="34" charset="0"/>
              <a:buChar char="•"/>
            </a:pPr>
            <a:r>
              <a:rPr lang="en-US" sz="1200" b="0">
                <a:solidFill>
                  <a:schemeClr val="tx1"/>
                </a:solidFill>
                <a:cs typeface="Arial" pitchFamily="34" charset="0"/>
              </a:rPr>
              <a:t>Enhance competencies</a:t>
            </a:r>
          </a:p>
        </p:txBody>
      </p:sp>
      <p:pic>
        <p:nvPicPr>
          <p:cNvPr id="49153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4627563"/>
            <a:ext cx="2190750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533625"/>
      </p:ext>
    </p:extLst>
  </p:cSld>
  <p:clrMapOvr>
    <a:masterClrMapping/>
  </p:clrMapOvr>
  <p:transition spd="slow" advClick="0" advTm="9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847725"/>
            <a:ext cx="5240338" cy="579438"/>
          </a:xfrm>
        </p:spPr>
        <p:txBody>
          <a:bodyPr/>
          <a:lstStyle/>
          <a:p>
            <a:r>
              <a:rPr lang="en-US"/>
              <a:t>Three World-Class Laboratories</a:t>
            </a:r>
          </a:p>
        </p:txBody>
      </p:sp>
      <p:grpSp>
        <p:nvGrpSpPr>
          <p:cNvPr id="475139" name="Group 3"/>
          <p:cNvGrpSpPr>
            <a:grpSpLocks/>
          </p:cNvGrpSpPr>
          <p:nvPr/>
        </p:nvGrpSpPr>
        <p:grpSpPr bwMode="auto">
          <a:xfrm>
            <a:off x="852488" y="1612900"/>
            <a:ext cx="8018462" cy="4649788"/>
            <a:chOff x="306" y="575"/>
            <a:chExt cx="5129" cy="3265"/>
          </a:xfrm>
        </p:grpSpPr>
        <p:pic>
          <p:nvPicPr>
            <p:cNvPr id="475140" name="Picture 4" descr="_MG_34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" y="582"/>
              <a:ext cx="2539" cy="15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5141" name="Picture 5" descr="IMG_313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" y="575"/>
              <a:ext cx="2533" cy="32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75142" name="Picture 6" descr="LabDoctor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6" t="18196" r="18106" b="25020"/>
            <a:stretch>
              <a:fillRect/>
            </a:stretch>
          </p:blipFill>
          <p:spPr bwMode="auto">
            <a:xfrm>
              <a:off x="308" y="2216"/>
              <a:ext cx="2538" cy="162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75143" name="Text Box 7"/>
          <p:cNvSpPr txBox="1">
            <a:spLocks noChangeArrowheads="1"/>
          </p:cNvSpPr>
          <p:nvPr/>
        </p:nvSpPr>
        <p:spPr bwMode="auto">
          <a:xfrm>
            <a:off x="752475" y="3397250"/>
            <a:ext cx="3967163" cy="396875"/>
          </a:xfrm>
          <a:prstGeom prst="rect">
            <a:avLst/>
          </a:prstGeom>
          <a:solidFill>
            <a:srgbClr val="333333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2000">
                <a:solidFill>
                  <a:srgbClr val="FFDD4F"/>
                </a:solidFill>
                <a:latin typeface="Arial Narrow" pitchFamily="34" charset="0"/>
              </a:rPr>
              <a:t>Cementing</a:t>
            </a:r>
          </a:p>
        </p:txBody>
      </p:sp>
      <p:sp>
        <p:nvSpPr>
          <p:cNvPr id="475144" name="Text Box 8"/>
          <p:cNvSpPr txBox="1">
            <a:spLocks noChangeArrowheads="1"/>
          </p:cNvSpPr>
          <p:nvPr/>
        </p:nvSpPr>
        <p:spPr bwMode="auto">
          <a:xfrm>
            <a:off x="730250" y="5768975"/>
            <a:ext cx="3943350" cy="396875"/>
          </a:xfrm>
          <a:prstGeom prst="rect">
            <a:avLst/>
          </a:prstGeom>
          <a:solidFill>
            <a:srgbClr val="333333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2000">
                <a:solidFill>
                  <a:srgbClr val="FFDD4F"/>
                </a:solidFill>
                <a:latin typeface="Arial Narrow" pitchFamily="34" charset="0"/>
              </a:rPr>
              <a:t>R&amp;D and Quality Control</a:t>
            </a:r>
          </a:p>
        </p:txBody>
      </p: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4803775" y="5768975"/>
            <a:ext cx="3954463" cy="396875"/>
          </a:xfrm>
          <a:prstGeom prst="rect">
            <a:avLst/>
          </a:prstGeom>
          <a:solidFill>
            <a:srgbClr val="333333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2000">
                <a:solidFill>
                  <a:srgbClr val="FFDD4F"/>
                </a:solidFill>
                <a:latin typeface="Arial Narrow" pitchFamily="34" charset="0"/>
              </a:rPr>
              <a:t>Stimulation</a:t>
            </a:r>
          </a:p>
        </p:txBody>
      </p:sp>
    </p:spTree>
    <p:extLst>
      <p:ext uri="{BB962C8B-B14F-4D97-AF65-F5344CB8AC3E}">
        <p14:creationId xmlns:p14="http://schemas.microsoft.com/office/powerpoint/2010/main" val="37068729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6536</TotalTime>
  <Words>212</Words>
  <Application>Microsoft Office PowerPoint</Application>
  <PresentationFormat>On-screen Show (4:3)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Swis721 Cn BT</vt:lpstr>
      <vt:lpstr>Arial</vt:lpstr>
      <vt:lpstr>Arial Narrow</vt:lpstr>
      <vt:lpstr>Calibri</vt:lpstr>
      <vt:lpstr>Times</vt:lpstr>
      <vt:lpstr>Wingdings</vt:lpstr>
      <vt:lpstr>Wingdings 2</vt:lpstr>
      <vt:lpstr>Office Theme</vt:lpstr>
      <vt:lpstr>Sanjel 101 – Sanjel Overview  Presented by Adam Wang</vt:lpstr>
      <vt:lpstr>Corporate Overview</vt:lpstr>
      <vt:lpstr>Sanjel Canada District Locations</vt:lpstr>
      <vt:lpstr>Service Lines</vt:lpstr>
      <vt:lpstr>Sanjel Service Lines Overview</vt:lpstr>
      <vt:lpstr>Cementing Technology</vt:lpstr>
      <vt:lpstr>High Level Job Life Cycle</vt:lpstr>
      <vt:lpstr>Operations Support Infrastructure </vt:lpstr>
      <vt:lpstr>Three World-Class Laboratories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Adam Wang</cp:lastModifiedBy>
  <cp:revision>227</cp:revision>
  <cp:lastPrinted>2012-02-06T15:08:51Z</cp:lastPrinted>
  <dcterms:created xsi:type="dcterms:W3CDTF">2011-01-15T20:44:55Z</dcterms:created>
  <dcterms:modified xsi:type="dcterms:W3CDTF">2017-07-14T16:05:45Z</dcterms:modified>
</cp:coreProperties>
</file>